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59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4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674"/>
  </p:normalViewPr>
  <p:slideViewPr>
    <p:cSldViewPr>
      <p:cViewPr varScale="1">
        <p:scale>
          <a:sx n="122" d="100"/>
          <a:sy n="122" d="100"/>
        </p:scale>
        <p:origin x="19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41828F1-4572-44A6-81BA-C37B5C4B5F11}" type="datetimeFigureOut">
              <a:rPr lang="ru-RU" smtClean="0"/>
              <a:pPr/>
              <a:t>07.02.21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41447A-BA1B-4BC5-85D0-6FF98AF9D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Государственно –конфессиональные отношения: сущность, теоретические подходы, основные понятия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социальные институты общества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Семья</a:t>
            </a:r>
          </a:p>
          <a:p>
            <a:r>
              <a:rPr lang="ru-RU" dirty="0"/>
              <a:t>Собственность</a:t>
            </a:r>
          </a:p>
          <a:p>
            <a:r>
              <a:rPr lang="ru-RU" dirty="0"/>
              <a:t>Государство</a:t>
            </a:r>
          </a:p>
          <a:p>
            <a:r>
              <a:rPr lang="ru-RU" dirty="0"/>
              <a:t>Религия</a:t>
            </a:r>
          </a:p>
          <a:p>
            <a:r>
              <a:rPr lang="ru-RU" dirty="0"/>
              <a:t>Образование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E784D-E5C0-2F48-BFA7-907312D3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Что такое ГКО?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3F4096-6C47-1648-B249-6B52B3951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Государственно-церковные отношения;</a:t>
            </a:r>
          </a:p>
          <a:p>
            <a:r>
              <a:rPr lang="ru-RU" dirty="0"/>
              <a:t>Отношения государства и религиозных объединений;</a:t>
            </a:r>
          </a:p>
          <a:p>
            <a:r>
              <a:rPr lang="ru-RU" dirty="0"/>
              <a:t>Государственно-конфессиональные отношения (ГКО).</a:t>
            </a:r>
          </a:p>
        </p:txBody>
      </p:sp>
    </p:spTree>
    <p:extLst>
      <p:ext uri="{BB962C8B-B14F-4D97-AF65-F5344CB8AC3E}">
        <p14:creationId xmlns:p14="http://schemas.microsoft.com/office/powerpoint/2010/main" val="3521416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E2C50-CBD0-9A4E-9035-A2E0AC40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935A60-FC8E-D34A-B4D1-F7C494B92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Государственно-конфессиональные отношения являются составной частью внутренней и внешней политики государства, в их основе лежат законодательно закрепленные представления о месте и роли религии и религиозных объединений в жизни общества. В ходе формирования государственно-конфессиональных отношений определяется правовой статус религиозных объединений, который можно определить как совокупность прав и обязанностей религиозного объединения в отношении с государственными органами, юридическими лицами.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395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4D859-D93D-F940-9963-F39596EB5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Субъекты ГКО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8DEB20-0340-E045-82BF-55C94F204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Государство;</a:t>
            </a:r>
          </a:p>
          <a:p>
            <a:r>
              <a:rPr lang="ru-RU" dirty="0"/>
              <a:t>Религиозные объединения и их учреждения;</a:t>
            </a:r>
          </a:p>
          <a:p>
            <a:r>
              <a:rPr lang="ru-RU" dirty="0"/>
              <a:t>В РФ – органы муниципальной власти в соответствии с ст.12 КРФ.</a:t>
            </a:r>
          </a:p>
        </p:txBody>
      </p:sp>
    </p:spTree>
    <p:extLst>
      <p:ext uri="{BB962C8B-B14F-4D97-AF65-F5344CB8AC3E}">
        <p14:creationId xmlns:p14="http://schemas.microsoft.com/office/powerpoint/2010/main" val="62002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8C2E5-BE45-A54D-A237-5EF9D1713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Предмет ГКО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155803-8839-B842-90E1-CD8D53C16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Индивидуальная и коллективная реализация конституционного права человека и гражданина на свободу совести и вероисповедания;</a:t>
            </a:r>
          </a:p>
          <a:p>
            <a:r>
              <a:rPr lang="ru-RU" dirty="0"/>
              <a:t>Осуществление гарантированных законом прав религиозных объединений, контроль за соблюдением ими законов;</a:t>
            </a:r>
          </a:p>
          <a:p>
            <a:r>
              <a:rPr lang="ru-RU" dirty="0"/>
              <a:t>Взаимодействие в реализации социально-значимых программ;</a:t>
            </a:r>
          </a:p>
          <a:p>
            <a:r>
              <a:rPr lang="ru-RU" dirty="0"/>
              <a:t>Обеспечение принципа отделения религиозных объединений от государства;</a:t>
            </a:r>
          </a:p>
          <a:p>
            <a:r>
              <a:rPr lang="ru-RU" dirty="0"/>
              <a:t>Регулирования межконфессиональных отношений в случаях  порождающих общественный конфликт.</a:t>
            </a:r>
          </a:p>
        </p:txBody>
      </p:sp>
    </p:spTree>
    <p:extLst>
      <p:ext uri="{BB962C8B-B14F-4D97-AF65-F5344CB8AC3E}">
        <p14:creationId xmlns:p14="http://schemas.microsoft.com/office/powerpoint/2010/main" val="2463594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CF38D-97F5-6C41-952D-08DB3F05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Субъекты отношений со стороны государства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85CA9D-1724-8045-B42E-A7FA917A2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Органы законодательной, исполнительной и судебной власти;</a:t>
            </a:r>
          </a:p>
          <a:p>
            <a:r>
              <a:rPr lang="ru-RU" dirty="0"/>
              <a:t>Государственные организации (в том числе образовательные, научные, культурные и государственные СМИ).</a:t>
            </a:r>
          </a:p>
        </p:txBody>
      </p:sp>
    </p:spTree>
    <p:extLst>
      <p:ext uri="{BB962C8B-B14F-4D97-AF65-F5344CB8AC3E}">
        <p14:creationId xmlns:p14="http://schemas.microsoft.com/office/powerpoint/2010/main" val="2943961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2E55B-69DC-974E-BABC-1BBB9EDD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Субъекты отношений со стороны религиозных объединений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2191E1-3510-AB4F-AF8D-BB79CD654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Религиозные организации и религиозные группы;</a:t>
            </a:r>
          </a:p>
          <a:p>
            <a:r>
              <a:rPr lang="ru-RU" dirty="0"/>
              <a:t>Духовные образовательные организации;</a:t>
            </a:r>
          </a:p>
          <a:p>
            <a:r>
              <a:rPr lang="ru-RU" dirty="0"/>
              <a:t>Учреждения религиозных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1772135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A892A4-082C-7647-9870-E67A66D79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Уровни ГКО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99D9CF-4658-7840-AE32-D02DE2D54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Общегосударственный (федеральный);</a:t>
            </a:r>
          </a:p>
          <a:p>
            <a:r>
              <a:rPr lang="ru-RU" dirty="0"/>
              <a:t>Региональный (субъекты Федерации);</a:t>
            </a:r>
          </a:p>
          <a:p>
            <a:r>
              <a:rPr lang="ru-RU" dirty="0"/>
              <a:t>Местный (муниципальный.</a:t>
            </a:r>
          </a:p>
        </p:txBody>
      </p:sp>
    </p:spTree>
    <p:extLst>
      <p:ext uri="{BB962C8B-B14F-4D97-AF65-F5344CB8AC3E}">
        <p14:creationId xmlns:p14="http://schemas.microsoft.com/office/powerpoint/2010/main" val="295173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C073E0-C405-714B-94A4-BB48258A1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Типы государств по характеру ГКО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2D3142-58CD-8244-823D-EE167F37E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Конфессиональные</a:t>
            </a:r>
          </a:p>
          <a:p>
            <a:r>
              <a:rPr lang="ru-RU" dirty="0"/>
              <a:t>Светские</a:t>
            </a:r>
          </a:p>
        </p:txBody>
      </p:sp>
    </p:spTree>
    <p:extLst>
      <p:ext uri="{BB962C8B-B14F-4D97-AF65-F5344CB8AC3E}">
        <p14:creationId xmlns:p14="http://schemas.microsoft.com/office/powerpoint/2010/main" val="399606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6D7EA-D164-BD4C-AE49-401C580B7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Государства светского типа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50DBC4-051A-0841-9F6E-4DF4F4E74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/>
              <a:t>Не существует универсальной, </a:t>
            </a:r>
            <a:r>
              <a:rPr lang="ru-RU" dirty="0" err="1"/>
              <a:t>международно</a:t>
            </a:r>
            <a:r>
              <a:rPr lang="ru-RU" dirty="0"/>
              <a:t> унифицированной и неизменной «формулы светскости», точного и постоянного набора свойств и признаков светскости государства.</a:t>
            </a:r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59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610D0-9509-AE49-928C-33EA4C8EF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 аспекта религия - право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A73EB8-D5AD-894D-8FBA-DE0DC54D5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ru-RU" dirty="0"/>
              <a:t>Сакрализация норм законодательства;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/>
              <a:t>Церковное (каноническое) право;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/>
              <a:t>Правовое регулирование в сфере свободы совести, свободы вероисповедания и деятельности религиозных объединений.</a:t>
            </a:r>
          </a:p>
        </p:txBody>
      </p:sp>
    </p:spTree>
    <p:extLst>
      <p:ext uri="{BB962C8B-B14F-4D97-AF65-F5344CB8AC3E}">
        <p14:creationId xmlns:p14="http://schemas.microsoft.com/office/powerpoint/2010/main" val="2981589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F1F15B-FB32-9D49-82A8-13CBEDE82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признаки государства светского типа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F35ECF-F955-2349-B5EA-818C11DE5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Отделение религиозных объединений от государства;</a:t>
            </a:r>
          </a:p>
          <a:p>
            <a:r>
              <a:rPr lang="ru-RU" dirty="0"/>
              <a:t>Равенство религиозных объединений перед законом.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649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D2FB09-8290-A943-AEC6-4D475FD97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Что означает отделение религии от государства?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DE0A62-E33B-4F47-880D-8B02C6027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Отсутствие государственной идеологии и воздействия государства на ее формирование у граждан;</a:t>
            </a:r>
          </a:p>
          <a:p>
            <a:r>
              <a:rPr lang="ru-RU" dirty="0"/>
              <a:t>Светский характер образования;</a:t>
            </a:r>
          </a:p>
          <a:p>
            <a:r>
              <a:rPr lang="ru-RU" dirty="0"/>
              <a:t>Неучастие религиозных объединений в деятельности органов </a:t>
            </a:r>
            <a:r>
              <a:rPr lang="ru-RU" dirty="0" err="1"/>
              <a:t>госвласти</a:t>
            </a:r>
            <a:r>
              <a:rPr lang="ru-RU" dirty="0"/>
              <a:t>;</a:t>
            </a:r>
          </a:p>
          <a:p>
            <a:r>
              <a:rPr lang="ru-RU" dirty="0"/>
              <a:t>Отсутствие государственного финансирования деятельности религиозных объединений;</a:t>
            </a:r>
          </a:p>
          <a:p>
            <a:r>
              <a:rPr lang="ru-RU" dirty="0"/>
              <a:t>Религиозные нормы не являются источниками права, государство не устанавливает ответственности за их нарушения;</a:t>
            </a:r>
          </a:p>
          <a:p>
            <a:r>
              <a:rPr lang="ru-RU" dirty="0"/>
              <a:t>Невмешательство государства в дела религиозных объединений.</a:t>
            </a:r>
          </a:p>
        </p:txBody>
      </p:sp>
    </p:spTree>
    <p:extLst>
      <p:ext uri="{BB962C8B-B14F-4D97-AF65-F5344CB8AC3E}">
        <p14:creationId xmlns:p14="http://schemas.microsoft.com/office/powerpoint/2010/main" val="2155665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B61D7-4892-E846-A907-35C24753A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Конфессиональные государства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56D082-2F29-FB47-910B-548A43CEA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Теократические – одна из конфессий сама руководит страной (Святой Престол), </a:t>
            </a:r>
          </a:p>
          <a:p>
            <a:r>
              <a:rPr lang="ru-RU" dirty="0"/>
              <a:t>Государственная религия – одна из конфессий включена в систему органов власти и управления (Англия).</a:t>
            </a:r>
          </a:p>
        </p:txBody>
      </p:sp>
    </p:spTree>
    <p:extLst>
      <p:ext uri="{BB962C8B-B14F-4D97-AF65-F5344CB8AC3E}">
        <p14:creationId xmlns:p14="http://schemas.microsoft.com/office/powerpoint/2010/main" val="1567144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A1BDE5-C848-164B-8BDC-1E15D59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Конкордатные государства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E45F1A-9711-5448-B95F-6A727629E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Италия, Испания, Ирландия, Польша и т.д. Нельзя отнести к теократиями или конфессиональным государствам, хотя католики имеют привилегированное положение в государстве. </a:t>
            </a:r>
          </a:p>
          <a:p>
            <a:r>
              <a:rPr lang="ru-RU" dirty="0"/>
              <a:t>Правовое положение католицизма определяется через конкордаты.</a:t>
            </a:r>
          </a:p>
        </p:txBody>
      </p:sp>
    </p:spTree>
    <p:extLst>
      <p:ext uri="{BB962C8B-B14F-4D97-AF65-F5344CB8AC3E}">
        <p14:creationId xmlns:p14="http://schemas.microsoft.com/office/powerpoint/2010/main" val="1223227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096986-8EE4-2241-9966-F5574457C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Модели ГКО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2D9770-6C80-DA44-A87E-930C7EA91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228F32C-6E02-1749-B591-6864AEF73443}"/>
              </a:ext>
            </a:extLst>
          </p:cNvPr>
          <p:cNvSpPr/>
          <p:nvPr/>
        </p:nvSpPr>
        <p:spPr>
          <a:xfrm>
            <a:off x="2699792" y="1825551"/>
            <a:ext cx="30963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Типы государства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D2ABA7-F488-EF48-9C74-98CC71623F55}"/>
              </a:ext>
            </a:extLst>
          </p:cNvPr>
          <p:cNvSpPr/>
          <p:nvPr/>
        </p:nvSpPr>
        <p:spPr>
          <a:xfrm>
            <a:off x="755576" y="3140968"/>
            <a:ext cx="280831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Конфессиональный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7BA49C0-FF0F-804B-83CF-7420B43503A3}"/>
              </a:ext>
            </a:extLst>
          </p:cNvPr>
          <p:cNvSpPr/>
          <p:nvPr/>
        </p:nvSpPr>
        <p:spPr>
          <a:xfrm>
            <a:off x="4427984" y="3140968"/>
            <a:ext cx="31683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Светский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04C1FED-9229-6249-B170-B6FB2D5E7374}"/>
              </a:ext>
            </a:extLst>
          </p:cNvPr>
          <p:cNvSpPr/>
          <p:nvPr/>
        </p:nvSpPr>
        <p:spPr>
          <a:xfrm>
            <a:off x="539552" y="4149080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Теократия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755207-A759-3A4B-B305-9C2A01A68374}"/>
              </a:ext>
            </a:extLst>
          </p:cNvPr>
          <p:cNvSpPr/>
          <p:nvPr/>
        </p:nvSpPr>
        <p:spPr>
          <a:xfrm>
            <a:off x="2267744" y="4149080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Государственная церковь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FC02692-63C5-7F4C-9243-DA5DD15AAB92}"/>
              </a:ext>
            </a:extLst>
          </p:cNvPr>
          <p:cNvSpPr/>
          <p:nvPr/>
        </p:nvSpPr>
        <p:spPr>
          <a:xfrm>
            <a:off x="3995936" y="4221088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Сегрегационный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91A3479-5404-4C4A-B7F7-59E4CDD93577}"/>
              </a:ext>
            </a:extLst>
          </p:cNvPr>
          <p:cNvSpPr/>
          <p:nvPr/>
        </p:nvSpPr>
        <p:spPr>
          <a:xfrm>
            <a:off x="5580112" y="4221088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Сепарационный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99CD4FC-AF10-5F43-A14A-1688C9864601}"/>
              </a:ext>
            </a:extLst>
          </p:cNvPr>
          <p:cNvSpPr/>
          <p:nvPr/>
        </p:nvSpPr>
        <p:spPr>
          <a:xfrm>
            <a:off x="7164288" y="4221088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Кооперационный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4269D63C-D3FC-324D-9F29-75ECE5C27E06}"/>
              </a:ext>
            </a:extLst>
          </p:cNvPr>
          <p:cNvCxnSpPr/>
          <p:nvPr/>
        </p:nvCxnSpPr>
        <p:spPr>
          <a:xfrm flipH="1">
            <a:off x="2699792" y="2708920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7A60820-A377-CB48-8EE1-EA7156990F71}"/>
              </a:ext>
            </a:extLst>
          </p:cNvPr>
          <p:cNvCxnSpPr/>
          <p:nvPr/>
        </p:nvCxnSpPr>
        <p:spPr>
          <a:xfrm>
            <a:off x="5004048" y="2708920"/>
            <a:ext cx="432048" cy="399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D677F510-A169-394E-9423-D4FFCDD52C48}"/>
              </a:ext>
            </a:extLst>
          </p:cNvPr>
          <p:cNvCxnSpPr>
            <a:endCxn id="9" idx="0"/>
          </p:cNvCxnSpPr>
          <p:nvPr/>
        </p:nvCxnSpPr>
        <p:spPr>
          <a:xfrm flipH="1">
            <a:off x="1295636" y="3933056"/>
            <a:ext cx="18002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40C0A61-1C82-FE40-B04A-9001D66CF2BD}"/>
              </a:ext>
            </a:extLst>
          </p:cNvPr>
          <p:cNvCxnSpPr>
            <a:endCxn id="10" idx="0"/>
          </p:cNvCxnSpPr>
          <p:nvPr/>
        </p:nvCxnSpPr>
        <p:spPr>
          <a:xfrm>
            <a:off x="2915816" y="3933056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849D89F6-7E5D-AA4D-989F-F2A6DA78FE4E}"/>
              </a:ext>
            </a:extLst>
          </p:cNvPr>
          <p:cNvCxnSpPr>
            <a:endCxn id="11" idx="0"/>
          </p:cNvCxnSpPr>
          <p:nvPr/>
        </p:nvCxnSpPr>
        <p:spPr>
          <a:xfrm flipH="1">
            <a:off x="4716016" y="4041068"/>
            <a:ext cx="216024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2B6409BF-5516-F64B-B7A2-C515DAA229A0}"/>
              </a:ext>
            </a:extLst>
          </p:cNvPr>
          <p:cNvCxnSpPr/>
          <p:nvPr/>
        </p:nvCxnSpPr>
        <p:spPr>
          <a:xfrm>
            <a:off x="6012160" y="3933056"/>
            <a:ext cx="56220" cy="225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324D096F-A09C-0241-95F7-F05527920678}"/>
              </a:ext>
            </a:extLst>
          </p:cNvPr>
          <p:cNvCxnSpPr/>
          <p:nvPr/>
        </p:nvCxnSpPr>
        <p:spPr>
          <a:xfrm>
            <a:off x="7164288" y="3964396"/>
            <a:ext cx="432048" cy="256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348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66B5C-C902-E44A-8AA1-5EF3EEFD7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Варианты (модели) ГКО в государствах светского типа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7B4790-446E-5548-805D-4B9BC7BE1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Сегрегационный – атеистическое государство типа СССР или ныне КНДР;</a:t>
            </a:r>
          </a:p>
          <a:p>
            <a:r>
              <a:rPr lang="ru-RU" dirty="0"/>
              <a:t>Сепарационный – нейтральность государства в отношении религии (США, Франция);</a:t>
            </a:r>
          </a:p>
          <a:p>
            <a:r>
              <a:rPr lang="ru-RU" dirty="0"/>
              <a:t>Кооперационный – государство решает социальные проблемы совместно с религиозными объединениями (Германия, Россия).</a:t>
            </a:r>
          </a:p>
        </p:txBody>
      </p:sp>
    </p:spTree>
    <p:extLst>
      <p:ext uri="{BB962C8B-B14F-4D97-AF65-F5344CB8AC3E}">
        <p14:creationId xmlns:p14="http://schemas.microsoft.com/office/powerpoint/2010/main" val="1148203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943434-3993-C745-9C33-1172BE2E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Вероисповедная политика государства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86C69C-95A0-694F-9790-C70DD59AF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/>
              <a:t>Особенностью государства как субъекта ГКО является его монопольное право устанавливать законодательное регулирование этих отношений и деятельности всех его субъектов, контролировать и принуждать к соблюдению законов.</a:t>
            </a:r>
          </a:p>
        </p:txBody>
      </p:sp>
    </p:spTree>
    <p:extLst>
      <p:ext uri="{BB962C8B-B14F-4D97-AF65-F5344CB8AC3E}">
        <p14:creationId xmlns:p14="http://schemas.microsoft.com/office/powerpoint/2010/main" val="847283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126D8-5A82-3B44-94BE-BE97BABB4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Дефиниции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BD3F8-BF16-CE47-A049-9C22A2C22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 вероисповедной политикой государства понимается деятельность институтов государства, в которой объектом политического воздействия является религиозная составляющая общественной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1408222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2E85A-D3CB-AB46-9F0F-4954BCCE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Структурная модель вероисповедной политики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2956AA-B193-0844-BF37-B8646E48F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Ценностно целевой компонент;</a:t>
            </a:r>
          </a:p>
          <a:p>
            <a:r>
              <a:rPr lang="ru-RU" dirty="0"/>
              <a:t>Нормативный компонент;</a:t>
            </a:r>
          </a:p>
          <a:p>
            <a:r>
              <a:rPr lang="ru-RU" dirty="0"/>
              <a:t>Институциональный компонент;</a:t>
            </a:r>
          </a:p>
          <a:p>
            <a:r>
              <a:rPr lang="ru-RU" dirty="0"/>
              <a:t>Функциональный компонент.</a:t>
            </a:r>
          </a:p>
        </p:txBody>
      </p:sp>
    </p:spTree>
    <p:extLst>
      <p:ext uri="{BB962C8B-B14F-4D97-AF65-F5344CB8AC3E}">
        <p14:creationId xmlns:p14="http://schemas.microsoft.com/office/powerpoint/2010/main" val="2609155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80918-919A-BC4C-B5C6-2BAA7736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Ценностно целевой компонент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D84F8F-6380-A349-B7CC-E15180AA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Совокупность идейно-мировоззренческих представлений о месте и роли религии в жизни страны, о свободе совести, которыми руководствуется государственная власть, определяя стратегические цели своей вероисповедной политики и пути их достижения.</a:t>
            </a:r>
          </a:p>
        </p:txBody>
      </p:sp>
    </p:spTree>
    <p:extLst>
      <p:ext uri="{BB962C8B-B14F-4D97-AF65-F5344CB8AC3E}">
        <p14:creationId xmlns:p14="http://schemas.microsoft.com/office/powerpoint/2010/main" val="370690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понятия ГКО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Государственно-конфессиональные отношения – это совокупность исторически складывающихся и изменяющихся форм взаимодействия между государственными органами (институтами государства) и религиозными объединениями, в том числе и неформализованными, а также различными религиозными учреждениями.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9B780-9B84-5C4A-83C9-2F8A0FF43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Нормативный компонент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DF184-B51E-3B4F-B913-2C3B74928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Законодательство регулирующее отношения в сфере свободы совести и свободы вероисповедания.</a:t>
            </a:r>
          </a:p>
        </p:txBody>
      </p:sp>
    </p:spTree>
    <p:extLst>
      <p:ext uri="{BB962C8B-B14F-4D97-AF65-F5344CB8AC3E}">
        <p14:creationId xmlns:p14="http://schemas.microsoft.com/office/powerpoint/2010/main" val="9173121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85EDA-1578-F549-82D9-33542A4C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Институциональный компонент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663B1D-BE8A-AD4F-89FE-969188A8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Органы государственной власти и государственные организации, реализующие вероисповедную политику.</a:t>
            </a:r>
          </a:p>
        </p:txBody>
      </p:sp>
    </p:spTree>
    <p:extLst>
      <p:ext uri="{BB962C8B-B14F-4D97-AF65-F5344CB8AC3E}">
        <p14:creationId xmlns:p14="http://schemas.microsoft.com/office/powerpoint/2010/main" val="34452481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1DBB4-3D26-6E46-AE3D-FEAA35AC6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Функциональный компонент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8B28B9-3072-8643-B9C3-6E15C0FFC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dirty="0"/>
              <a:t>Совокупность действий по реализации государственной вероисповедной политики, совершаемых органами государственной власти.</a:t>
            </a:r>
          </a:p>
          <a:p>
            <a:pPr marL="36576" indent="0">
              <a:buNone/>
            </a:pPr>
            <a:r>
              <a:rPr lang="ru-RU" dirty="0"/>
              <a:t>Действия определены императивными и диспозитивными нормами права.</a:t>
            </a:r>
          </a:p>
          <a:p>
            <a:pPr marL="36576" indent="0">
              <a:buNone/>
            </a:pPr>
            <a:r>
              <a:rPr lang="ru-RU" dirty="0"/>
              <a:t>Диспозитивные нормы предоставляют возможность органам власти выбора в своих отношениях с религиозными объединениями. </a:t>
            </a:r>
          </a:p>
        </p:txBody>
      </p:sp>
    </p:spTree>
    <p:extLst>
      <p:ext uri="{BB962C8B-B14F-4D97-AF65-F5344CB8AC3E}">
        <p14:creationId xmlns:p14="http://schemas.microsoft.com/office/powerpoint/2010/main" val="1320264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49675-CEBC-934D-ABF8-7EB913505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Взаимосвязь между компонентами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2F3DBC-2EE0-8640-8290-1637D11D3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DD4C0F5-D372-9F4C-AABB-F14D53F5F25F}"/>
              </a:ext>
            </a:extLst>
          </p:cNvPr>
          <p:cNvSpPr/>
          <p:nvPr/>
        </p:nvSpPr>
        <p:spPr>
          <a:xfrm>
            <a:off x="2915816" y="1772816"/>
            <a:ext cx="280831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Ценностно целевой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1FF3EF-B7B0-224A-A6E1-8F895B77E939}"/>
              </a:ext>
            </a:extLst>
          </p:cNvPr>
          <p:cNvSpPr/>
          <p:nvPr/>
        </p:nvSpPr>
        <p:spPr>
          <a:xfrm>
            <a:off x="2987824" y="306896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Нормативный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F439CA1-5264-FE49-BA5D-3F35157B5045}"/>
              </a:ext>
            </a:extLst>
          </p:cNvPr>
          <p:cNvSpPr/>
          <p:nvPr/>
        </p:nvSpPr>
        <p:spPr>
          <a:xfrm>
            <a:off x="755576" y="4653136"/>
            <a:ext cx="29523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Институциональный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131C369-9D0B-4848-90B5-927BE3F43AE7}"/>
              </a:ext>
            </a:extLst>
          </p:cNvPr>
          <p:cNvSpPr/>
          <p:nvPr/>
        </p:nvSpPr>
        <p:spPr>
          <a:xfrm>
            <a:off x="4499992" y="4653136"/>
            <a:ext cx="30243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Функциональный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322FE126-18CC-2445-90EA-7334D8F9BF3A}"/>
              </a:ext>
            </a:extLst>
          </p:cNvPr>
          <p:cNvCxnSpPr/>
          <p:nvPr/>
        </p:nvCxnSpPr>
        <p:spPr>
          <a:xfrm flipV="1">
            <a:off x="1115616" y="2564904"/>
            <a:ext cx="2016224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571C898D-1A8D-A54E-ABA7-0A9F422B7145}"/>
              </a:ext>
            </a:extLst>
          </p:cNvPr>
          <p:cNvCxnSpPr/>
          <p:nvPr/>
        </p:nvCxnSpPr>
        <p:spPr>
          <a:xfrm>
            <a:off x="5508104" y="2564904"/>
            <a:ext cx="1512168" cy="20882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96A3A77-4753-EF42-9D55-92F0C3CA64DF}"/>
              </a:ext>
            </a:extLst>
          </p:cNvPr>
          <p:cNvCxnSpPr/>
          <p:nvPr/>
        </p:nvCxnSpPr>
        <p:spPr>
          <a:xfrm>
            <a:off x="4211960" y="2564904"/>
            <a:ext cx="0" cy="5040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56F0389-E09C-9240-B547-EE8499C4811A}"/>
              </a:ext>
            </a:extLst>
          </p:cNvPr>
          <p:cNvCxnSpPr/>
          <p:nvPr/>
        </p:nvCxnSpPr>
        <p:spPr>
          <a:xfrm flipH="1">
            <a:off x="3131840" y="4149080"/>
            <a:ext cx="216024" cy="5040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D95C87A7-621C-904E-B9D3-DF33FC3605F8}"/>
              </a:ext>
            </a:extLst>
          </p:cNvPr>
          <p:cNvCxnSpPr/>
          <p:nvPr/>
        </p:nvCxnSpPr>
        <p:spPr>
          <a:xfrm>
            <a:off x="5220072" y="4149080"/>
            <a:ext cx="216024" cy="5040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0655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F71DC6-F02C-1942-B954-C25975A8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Основная цель вероисповедной политики РФ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2EB7CA-E680-3541-8082-64C5B6F62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/>
              <a:t>Создание условий, сочетающих обеспечение возможности наиболее полной реализации прав человека и гражданина на свободу совести и свободу вероисповедания с обеспечением консолидации и стабильности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3035349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5445B-03E7-F545-AA4B-D6B9CB35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принципы вероисповедной политики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D68CD0-4989-5D48-802A-04A77C742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/>
              <a:t>Светский характер государства и его институтов;</a:t>
            </a:r>
          </a:p>
          <a:p>
            <a:r>
              <a:rPr lang="ru-RU" sz="2000" dirty="0"/>
              <a:t>Равенство прав и свобод человека и гражданина независимо от их отношения к религии, принадлежности или непринадлежности к религиозным объединениям;</a:t>
            </a:r>
          </a:p>
          <a:p>
            <a:r>
              <a:rPr lang="ru-RU" sz="2000" dirty="0"/>
              <a:t>Равенство религиозных объединений перед законом;</a:t>
            </a:r>
          </a:p>
          <a:p>
            <a:r>
              <a:rPr lang="ru-RU" sz="2000" dirty="0"/>
              <a:t>Уважение культурно-национальных традиций, учет этих особенностей;</a:t>
            </a:r>
          </a:p>
          <a:p>
            <a:r>
              <a:rPr lang="ru-RU" sz="2000" dirty="0"/>
              <a:t>Ограничения религиозной свободы только в случае защиты конституционного строя, нравственности, здоровья, прав и законных интересов человека и гражданина, обеспечения обороны страны и безопасности государства;</a:t>
            </a:r>
          </a:p>
          <a:p>
            <a:r>
              <a:rPr lang="ru-RU" sz="2000" dirty="0"/>
              <a:t>Открытость в реализации вероисповедной политики на всех уровнях власти;</a:t>
            </a:r>
          </a:p>
          <a:p>
            <a:r>
              <a:rPr lang="ru-RU" sz="2000" dirty="0"/>
              <a:t>Научно обоснованный выбор приоритетов в политике государства в данной сфере.</a:t>
            </a:r>
          </a:p>
        </p:txBody>
      </p:sp>
    </p:spTree>
    <p:extLst>
      <p:ext uri="{BB962C8B-B14F-4D97-AF65-F5344CB8AC3E}">
        <p14:creationId xmlns:p14="http://schemas.microsoft.com/office/powerpoint/2010/main" val="14829789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EFA854-C9F8-4B47-ABCF-DCC93A941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Методы реализации вероисповедной политики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65E2BD-0AFF-D744-AFFB-8E89DFEFA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Неукоснительное соблюдение законодательства;</a:t>
            </a:r>
          </a:p>
          <a:p>
            <a:r>
              <a:rPr lang="ru-RU" dirty="0"/>
              <a:t>Совершенствование правовой базы;</a:t>
            </a:r>
          </a:p>
          <a:p>
            <a:r>
              <a:rPr lang="ru-RU" dirty="0"/>
              <a:t>Создание эффективного механизма реализации вероисповедной политики;</a:t>
            </a:r>
          </a:p>
          <a:p>
            <a:r>
              <a:rPr lang="ru-RU" dirty="0"/>
              <a:t>Профессиональная подготовка и повышение квалификации госслужащих;</a:t>
            </a:r>
          </a:p>
          <a:p>
            <a:r>
              <a:rPr lang="ru-RU" dirty="0"/>
              <a:t>Поддержка научных исследований;</a:t>
            </a:r>
          </a:p>
          <a:p>
            <a:r>
              <a:rPr lang="ru-RU" dirty="0"/>
              <a:t>Контакты и сотрудничество с религиозными объединениями при рассмотрении вопросов затрагивающих их интересы;</a:t>
            </a:r>
          </a:p>
          <a:p>
            <a:r>
              <a:rPr lang="ru-RU" dirty="0"/>
              <a:t>Государственная поддержка социально значимых направлений деятельности религиозных объединений;</a:t>
            </a:r>
          </a:p>
          <a:p>
            <a:r>
              <a:rPr lang="ru-RU" dirty="0"/>
              <a:t>Координация усилий субъектов вероисповедной политики для гармонизации межконфессиональных отношений </a:t>
            </a:r>
            <a:r>
              <a:rPr lang="ru-RU"/>
              <a:t>в стране.</a:t>
            </a:r>
          </a:p>
        </p:txBody>
      </p:sp>
    </p:spTree>
    <p:extLst>
      <p:ext uri="{BB962C8B-B14F-4D97-AF65-F5344CB8AC3E}">
        <p14:creationId xmlns:p14="http://schemas.microsoft.com/office/powerpoint/2010/main" val="166753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Государство — это «особая организация политической власти общества, располагающая специальным аппаратом принуждения, выражающая волю и интересы господствующего класса или всего народа» (Общая теория права и государства)</a:t>
            </a:r>
          </a:p>
        </p:txBody>
      </p:sp>
    </p:spTree>
    <p:extLst>
      <p:ext uri="{BB962C8B-B14F-4D97-AF65-F5344CB8AC3E}">
        <p14:creationId xmlns:p14="http://schemas.microsoft.com/office/powerpoint/2010/main" val="13543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«Свобода вероисповедания» – это право </a:t>
            </a:r>
            <a:r>
              <a:rPr lang="ru-RU"/>
              <a:t>выбирать, исповедовать </a:t>
            </a:r>
            <a:r>
              <a:rPr lang="ru-RU" dirty="0"/>
              <a:t>и распространять любую религию. </a:t>
            </a:r>
          </a:p>
          <a:p>
            <a:r>
              <a:rPr lang="ru-RU" dirty="0"/>
              <a:t>В настоящее время свобода вероисповедания обычно понимается также как право не исповедовать и не практиковать никакой религии, проповедовать религиозные или другие мировоззрения и/или пропагандировать отказ от них.</a:t>
            </a:r>
          </a:p>
        </p:txBody>
      </p:sp>
    </p:spTree>
    <p:extLst>
      <p:ext uri="{BB962C8B-B14F-4D97-AF65-F5344CB8AC3E}">
        <p14:creationId xmlns:p14="http://schemas.microsoft.com/office/powerpoint/2010/main" val="158285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«Религиозная свобода» – это категория, которая используется для описания общественно-политической ситуации в области реализации права на свободу вероисповедания.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74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«Религиозная терпимость» (веротерпимость) – «терпимое, уважительное отношение к представителям всех верований», чаще всего при наличии в государстве господствующей религии или идеологии.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91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«Право» - это система общеобязательных, формально определенных правил, выраженных и гарантированных государством.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517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Конфе́ссия</a:t>
            </a:r>
            <a:r>
              <a:rPr lang="ru-RU" dirty="0"/>
              <a:t> (лат. </a:t>
            </a:r>
            <a:r>
              <a:rPr lang="ru-RU" dirty="0" err="1"/>
              <a:t>confessio</a:t>
            </a:r>
            <a:r>
              <a:rPr lang="ru-RU" dirty="0"/>
              <a:t> — </a:t>
            </a:r>
            <a:r>
              <a:rPr lang="ru-RU" dirty="0" err="1"/>
              <a:t>испове́дание</a:t>
            </a:r>
            <a:r>
              <a:rPr lang="ru-RU" dirty="0"/>
              <a:t>) или </a:t>
            </a:r>
            <a:r>
              <a:rPr lang="ru-RU" dirty="0" err="1"/>
              <a:t>вероиспове́дание</a:t>
            </a:r>
            <a:r>
              <a:rPr lang="ru-RU" dirty="0"/>
              <a:t> — особенность вероисповедания в пределах определённого религиозного учения, а также объединение верующих, придерживающихся этого вероисповедания. Например, в христианстве, церкви, в исповедании употребляющие разные символы веры, образуют разные конфессии. В общем значении слова термин «</a:t>
            </a:r>
            <a:r>
              <a:rPr lang="ru-RU" dirty="0" err="1"/>
              <a:t>конфессия</a:t>
            </a:r>
            <a:r>
              <a:rPr lang="ru-RU" dirty="0"/>
              <a:t>» является синонимом определённого направления в рамках отдельной религии. Иногда отождествляется с термином деноминация.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4600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2177</TotalTime>
  <Words>1119</Words>
  <Application>Microsoft Macintosh PowerPoint</Application>
  <PresentationFormat>Экран (4:3)</PresentationFormat>
  <Paragraphs>123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Arial</vt:lpstr>
      <vt:lpstr>Franklin Gothic Book</vt:lpstr>
      <vt:lpstr>Wingdings 2</vt:lpstr>
      <vt:lpstr>Техническая</vt:lpstr>
      <vt:lpstr>Государственно –конфессиональные отношения: сущность, теоретические подходы, основные понятия</vt:lpstr>
      <vt:lpstr>Три аспекта религия - право</vt:lpstr>
      <vt:lpstr>Основные понятия ГКО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социальные институты общества</vt:lpstr>
      <vt:lpstr>Что такое ГКО?</vt:lpstr>
      <vt:lpstr>Презентация PowerPoint</vt:lpstr>
      <vt:lpstr>Субъекты ГКО</vt:lpstr>
      <vt:lpstr>Предмет ГКО</vt:lpstr>
      <vt:lpstr>Субъекты отношений со стороны государства</vt:lpstr>
      <vt:lpstr>Субъекты отношений со стороны религиозных объединений</vt:lpstr>
      <vt:lpstr>Уровни ГКО</vt:lpstr>
      <vt:lpstr>Типы государств по характеру ГКО</vt:lpstr>
      <vt:lpstr>Государства светского типа</vt:lpstr>
      <vt:lpstr>Основные признаки государства светского типа</vt:lpstr>
      <vt:lpstr>Что означает отделение религии от государства?</vt:lpstr>
      <vt:lpstr>Конфессиональные государства</vt:lpstr>
      <vt:lpstr>Конкордатные государства</vt:lpstr>
      <vt:lpstr>Модели ГКО</vt:lpstr>
      <vt:lpstr>Варианты (модели) ГКО в государствах светского типа</vt:lpstr>
      <vt:lpstr>Вероисповедная политика государства</vt:lpstr>
      <vt:lpstr>Дефиниции</vt:lpstr>
      <vt:lpstr>Структурная модель вероисповедной политики</vt:lpstr>
      <vt:lpstr>Ценностно целевой компонент</vt:lpstr>
      <vt:lpstr>Нормативный компонент</vt:lpstr>
      <vt:lpstr>Институциональный компонент</vt:lpstr>
      <vt:lpstr>Функциональный компонент</vt:lpstr>
      <vt:lpstr>Взаимосвязь между компонентами</vt:lpstr>
      <vt:lpstr>Основная цель вероисповедной политики РФ</vt:lpstr>
      <vt:lpstr>Основные принципы вероисповедной политики</vt:lpstr>
      <vt:lpstr>Методы реализации вероисповедной политики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ГКО</dc:title>
  <dc:creator>Oleg Goncharov</dc:creator>
  <cp:lastModifiedBy>Oleg Goncharov</cp:lastModifiedBy>
  <cp:revision>55</cp:revision>
  <dcterms:created xsi:type="dcterms:W3CDTF">2015-03-29T15:55:29Z</dcterms:created>
  <dcterms:modified xsi:type="dcterms:W3CDTF">2021-02-08T05:38:32Z</dcterms:modified>
</cp:coreProperties>
</file>